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DCE8"/>
    <a:srgbClr val="61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9D2560-5941-AFCB-92EF-5C1A428F6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A09B3DF-FF5A-D542-A1E1-2C46D3F9A9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CE1BF2-A59E-918C-1348-7AB8E1F5B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461F7E-FC3F-3BFC-15FD-65856EC50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B2755B-A665-E467-98DE-D88452D1A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77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486609-B393-CF23-EE63-7C14B479C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4039A18-C63C-1975-C0E2-CF58B47817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9F6F6F-EBC9-EE3C-67FC-7F2485AC4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6CFABF-ED20-914B-AECE-0C761EC03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7E54B3-B7FA-C832-3FD8-21060BBA4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319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23ACCD7-6E60-E9E6-9749-DB9C6E744D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E818A49-45EF-BFF8-4580-E85B0E2F8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E5B51-830C-ED11-CCA6-1967EF7BC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2B92A6-37C8-2E47-87B1-0504E397F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AA1437-3DF3-6E96-7797-D9645D7B1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16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CF4219-112E-D565-E405-283A16CBB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5686CA-7485-8F5B-464D-1083214BD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D436DC-4AB6-8C26-5C75-CC1B101F1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C3F3DC-794C-D099-9373-A90C41DDE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4FD5BC-CDA9-B0B6-A448-320701781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28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5673CC-9C32-D1C2-DBE5-AB8A72C4B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3B5024-76DE-185F-0918-C39735EA8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D903A-E152-731D-705D-25CF6FB8B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8C9A40-5D91-48EC-C711-6AA4C9DD1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FEA522-1270-E23D-53A5-6E3837E20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85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049D3E-568E-9E3A-6C00-245D9D0D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EB5441-E666-EC5A-1AC9-3A67F87507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07BCAEE-BD84-1445-98C7-B6986BC2F6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FFBD9A-3909-FECE-770A-C2771B365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24388FC-2496-9725-7E3D-E2343BE9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22E073-DE1F-7F9B-A233-ABE95DEF3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97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504FA1-3996-C2CE-0CD8-F4790D6CE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D9AEA8-C7A5-CC98-6A80-E4333E246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DB5977-2F9A-3BD6-8C81-AD2A5CC63A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C59AC29-293C-BDDD-2A97-2399A0C834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4B0E76A-BBD6-225A-1D2F-E9F6210B7D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2167B38-CBD1-590C-B960-B23A5C126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F0816AD-9874-440E-5A98-20B79977D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69299F8-D550-254C-11E8-ADA6959DA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63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5436BB-23A8-112B-F927-ECF6CDAEE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A4D68CE-14C2-E836-BEF4-8B9D19AA4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4CE8B17-3F82-C2E1-F330-B6703BB9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769CB8-3513-40D0-67EF-A6FD6CDB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89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7AD605-69CC-C10A-6BA8-B4B09CF8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ACD11AB-EA38-17EE-F659-C08C4E791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7B5741-B919-E82E-95A3-F752173A2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166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172B0D-8531-1A9E-6EFD-D44A6FD5F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91DF57-C18B-6C5E-2499-13F71188E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318FB86-5143-ACE1-F1CC-84AA2299A3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899DEA-6080-A02A-E1D5-19884A89A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EC2C798-15F9-FD5D-208F-871F9D387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13F9DA-1979-940F-B571-1AD3A4E10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67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48A411-D119-6B2A-0C74-A67C0A73B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846546A-255C-262F-7118-3E5B948861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622F29-B15E-01F8-E2AA-319789C2D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7D0490-FA62-0EB5-53DE-03429E287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9D81F5-96E4-6DA4-01BD-998470835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2EA7D9-193A-4201-D317-CBB399FEC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71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AAEA0FF-FC17-6E47-FCEA-3A8F1FD8D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020B0D-E397-CE4C-1B4F-D9515A8E2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925AC4-80D6-5292-49CB-2A140999F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8B935-10C2-4F67-B8F8-1673FC9707C9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16EA6B-B59E-95F9-2876-D4A83582EB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1DB205-C661-2D7E-99B6-29FD7CE67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01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タイトル 1">
            <a:extLst>
              <a:ext uri="{FF2B5EF4-FFF2-40B4-BE49-F238E27FC236}">
                <a16:creationId xmlns:a16="http://schemas.microsoft.com/office/drawing/2014/main" id="{5A4E2807-2CD5-E7E9-B01F-FC8024E95C34}"/>
              </a:ext>
            </a:extLst>
          </p:cNvPr>
          <p:cNvSpPr txBox="1">
            <a:spLocks/>
          </p:cNvSpPr>
          <p:nvPr/>
        </p:nvSpPr>
        <p:spPr>
          <a:xfrm>
            <a:off x="6921689" y="2187721"/>
            <a:ext cx="1759390" cy="161545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社内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・出来高報告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・出来高予測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・写真管理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・長期計画（３～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・タブレット利用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図面参照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検査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行程確認　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A3652EFC-E909-C8F4-A9A3-DE86B06B40A7}"/>
              </a:ext>
            </a:extLst>
          </p:cNvPr>
          <p:cNvSpPr txBox="1">
            <a:spLocks/>
          </p:cNvSpPr>
          <p:nvPr/>
        </p:nvSpPr>
        <p:spPr>
          <a:xfrm>
            <a:off x="53047" y="280147"/>
            <a:ext cx="2314934" cy="30962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EWPC</a:t>
            </a:r>
            <a:r>
              <a:rPr lang="ja-JP" altLang="en-US" sz="12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開発構想　（</a:t>
            </a:r>
            <a:r>
              <a:rPr lang="en-US" altLang="ja-JP" sz="12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2024/11/1</a:t>
            </a:r>
            <a:r>
              <a:rPr lang="ja-JP" altLang="en-US" sz="12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ja-JP" altLang="en-US" sz="1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anose="020A0402060406010301" pitchFamily="18" charset="0"/>
              <a:ea typeface="メイリオ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733D27CC-123A-2436-38B6-74BB448CD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94699">
            <a:off x="7183725" y="5246078"/>
            <a:ext cx="158156" cy="210875"/>
          </a:xfrm>
          <a:prstGeom prst="rect">
            <a:avLst/>
          </a:prstGeom>
        </p:spPr>
      </p:pic>
      <p:sp>
        <p:nvSpPr>
          <p:cNvPr id="73" name="字幕 2">
            <a:extLst>
              <a:ext uri="{FF2B5EF4-FFF2-40B4-BE49-F238E27FC236}">
                <a16:creationId xmlns:a16="http://schemas.microsoft.com/office/drawing/2014/main" id="{E85310BF-7DA7-362A-B6A6-990C58E4AB51}"/>
              </a:ext>
            </a:extLst>
          </p:cNvPr>
          <p:cNvSpPr txBox="1">
            <a:spLocks/>
          </p:cNvSpPr>
          <p:nvPr/>
        </p:nvSpPr>
        <p:spPr>
          <a:xfrm>
            <a:off x="6335883" y="4370571"/>
            <a:ext cx="2030843" cy="78513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型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BIM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データ変換ツール（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Data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入力）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6" name="字幕 2">
            <a:extLst>
              <a:ext uri="{FF2B5EF4-FFF2-40B4-BE49-F238E27FC236}">
                <a16:creationId xmlns:a16="http://schemas.microsoft.com/office/drawing/2014/main" id="{82C0A855-5060-4969-7A32-914B1CF015A9}"/>
              </a:ext>
            </a:extLst>
          </p:cNvPr>
          <p:cNvSpPr txBox="1">
            <a:spLocks/>
          </p:cNvSpPr>
          <p:nvPr/>
        </p:nvSpPr>
        <p:spPr>
          <a:xfrm>
            <a:off x="665099" y="865637"/>
            <a:ext cx="2493683" cy="20215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クライアントサーバー型（現状）</a:t>
            </a:r>
          </a:p>
        </p:txBody>
      </p:sp>
      <p:sp>
        <p:nvSpPr>
          <p:cNvPr id="77" name="字幕 2">
            <a:extLst>
              <a:ext uri="{FF2B5EF4-FFF2-40B4-BE49-F238E27FC236}">
                <a16:creationId xmlns:a16="http://schemas.microsoft.com/office/drawing/2014/main" id="{EDF1C178-64CB-80A0-A518-46A90C157A50}"/>
              </a:ext>
            </a:extLst>
          </p:cNvPr>
          <p:cNvSpPr txBox="1">
            <a:spLocks/>
          </p:cNvSpPr>
          <p:nvPr/>
        </p:nvSpPr>
        <p:spPr>
          <a:xfrm>
            <a:off x="6478676" y="865637"/>
            <a:ext cx="4391491" cy="19878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型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84B55220-E0C6-A2E1-5340-48C484EFEBEC}"/>
              </a:ext>
            </a:extLst>
          </p:cNvPr>
          <p:cNvCxnSpPr/>
          <p:nvPr/>
        </p:nvCxnSpPr>
        <p:spPr>
          <a:xfrm>
            <a:off x="2367980" y="6858816"/>
            <a:ext cx="5128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EB985FE5-A0ED-80E1-1927-86F92D026F42}"/>
              </a:ext>
            </a:extLst>
          </p:cNvPr>
          <p:cNvCxnSpPr>
            <a:cxnSpLocks/>
          </p:cNvCxnSpPr>
          <p:nvPr/>
        </p:nvCxnSpPr>
        <p:spPr>
          <a:xfrm>
            <a:off x="6999068" y="3033864"/>
            <a:ext cx="1420714" cy="0"/>
          </a:xfrm>
          <a:prstGeom prst="line">
            <a:avLst/>
          </a:prstGeom>
          <a:ln>
            <a:solidFill>
              <a:schemeClr val="tx1"/>
            </a:solidFill>
            <a:prstDash val="sysDot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二等辺三角形 27">
            <a:extLst>
              <a:ext uri="{FF2B5EF4-FFF2-40B4-BE49-F238E27FC236}">
                <a16:creationId xmlns:a16="http://schemas.microsoft.com/office/drawing/2014/main" id="{9153F6B7-75F1-B6C3-9AC7-7BE908F57743}"/>
              </a:ext>
            </a:extLst>
          </p:cNvPr>
          <p:cNvSpPr/>
          <p:nvPr/>
        </p:nvSpPr>
        <p:spPr>
          <a:xfrm rot="16200000" flipH="1">
            <a:off x="5751133" y="-3204208"/>
            <a:ext cx="290700" cy="9947367"/>
          </a:xfrm>
          <a:prstGeom prst="triangle">
            <a:avLst>
              <a:gd name="adj" fmla="val 505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タイトル 1">
            <a:extLst>
              <a:ext uri="{FF2B5EF4-FFF2-40B4-BE49-F238E27FC236}">
                <a16:creationId xmlns:a16="http://schemas.microsoft.com/office/drawing/2014/main" id="{FB4CE02C-E31B-CC02-18C9-52535603D619}"/>
              </a:ext>
            </a:extLst>
          </p:cNvPr>
          <p:cNvSpPr txBox="1">
            <a:spLocks/>
          </p:cNvSpPr>
          <p:nvPr/>
        </p:nvSpPr>
        <p:spPr>
          <a:xfrm>
            <a:off x="665099" y="2165122"/>
            <a:ext cx="2493682" cy="107036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工場内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・工程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・出荷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・資材管理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・各種集計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F2A8E239-A046-3A22-17BC-8C0C242378CD}"/>
              </a:ext>
            </a:extLst>
          </p:cNvPr>
          <p:cNvSpPr txBox="1">
            <a:spLocks/>
          </p:cNvSpPr>
          <p:nvPr/>
        </p:nvSpPr>
        <p:spPr>
          <a:xfrm>
            <a:off x="6868531" y="5533948"/>
            <a:ext cx="840894" cy="29070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shade val="1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ゼネコン</a:t>
            </a:r>
          </a:p>
        </p:txBody>
      </p:sp>
      <p:sp>
        <p:nvSpPr>
          <p:cNvPr id="14" name="字幕 2">
            <a:extLst>
              <a:ext uri="{FF2B5EF4-FFF2-40B4-BE49-F238E27FC236}">
                <a16:creationId xmlns:a16="http://schemas.microsoft.com/office/drawing/2014/main" id="{E85F180C-07B8-D245-2055-3CC71F643EEC}"/>
              </a:ext>
            </a:extLst>
          </p:cNvPr>
          <p:cNvSpPr txBox="1">
            <a:spLocks/>
          </p:cNvSpPr>
          <p:nvPr/>
        </p:nvSpPr>
        <p:spPr>
          <a:xfrm>
            <a:off x="3204106" y="855820"/>
            <a:ext cx="3196694" cy="202795"/>
          </a:xfrm>
          <a:prstGeom prst="rect">
            <a:avLst/>
          </a:prstGeom>
          <a:solidFill>
            <a:srgbClr val="DFDCE8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移行期</a:t>
            </a:r>
          </a:p>
        </p:txBody>
      </p:sp>
      <p:sp>
        <p:nvSpPr>
          <p:cNvPr id="16" name="タイトル 1">
            <a:extLst>
              <a:ext uri="{FF2B5EF4-FFF2-40B4-BE49-F238E27FC236}">
                <a16:creationId xmlns:a16="http://schemas.microsoft.com/office/drawing/2014/main" id="{33D44D6E-1CE4-01D5-C446-6863A964414A}"/>
              </a:ext>
            </a:extLst>
          </p:cNvPr>
          <p:cNvSpPr txBox="1">
            <a:spLocks/>
          </p:cNvSpPr>
          <p:nvPr/>
        </p:nvSpPr>
        <p:spPr>
          <a:xfrm>
            <a:off x="3379877" y="2179356"/>
            <a:ext cx="3048406" cy="105612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工場内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・図面紐付け登録（社内図面／社外図面）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→鉄筋拾い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・検査図作成＆保管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・長期計画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F25B837D-E760-79D2-D41F-8DFFFEE3D929}"/>
              </a:ext>
            </a:extLst>
          </p:cNvPr>
          <p:cNvSpPr txBox="1">
            <a:spLocks/>
          </p:cNvSpPr>
          <p:nvPr/>
        </p:nvSpPr>
        <p:spPr>
          <a:xfrm>
            <a:off x="8784404" y="2179356"/>
            <a:ext cx="1759390" cy="16154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社外（現場）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・物件出来高確認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グラフ表示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・出荷報告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・出荷依頼（現場→工場）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1000">
                <a:latin typeface="メイリオ" panose="020B0604030504040204" pitchFamily="50" charset="-128"/>
                <a:ea typeface="メイリオ" panose="020B0604030504040204" pitchFamily="50" charset="-128"/>
              </a:rPr>
              <a:t>鉄筋情報（発注・納品）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9924238E-B4C8-DC0E-C738-B5252B2835D5}"/>
              </a:ext>
            </a:extLst>
          </p:cNvPr>
          <p:cNvSpPr txBox="1">
            <a:spLocks/>
          </p:cNvSpPr>
          <p:nvPr/>
        </p:nvSpPr>
        <p:spPr>
          <a:xfrm>
            <a:off x="7847722" y="5539091"/>
            <a:ext cx="840894" cy="29070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shade val="1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ゼネコン</a:t>
            </a: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5FE2651E-829A-A6C5-7238-E30A9BC28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94699">
            <a:off x="8077075" y="5232672"/>
            <a:ext cx="158156" cy="210875"/>
          </a:xfrm>
          <a:prstGeom prst="rect">
            <a:avLst/>
          </a:prstGeom>
        </p:spPr>
      </p:pic>
      <p:sp>
        <p:nvSpPr>
          <p:cNvPr id="40" name="字幕 2">
            <a:extLst>
              <a:ext uri="{FF2B5EF4-FFF2-40B4-BE49-F238E27FC236}">
                <a16:creationId xmlns:a16="http://schemas.microsoft.com/office/drawing/2014/main" id="{6405658A-2526-779D-8ADA-B84B28EE138B}"/>
              </a:ext>
            </a:extLst>
          </p:cNvPr>
          <p:cNvSpPr txBox="1">
            <a:spLocks/>
          </p:cNvSpPr>
          <p:nvPr/>
        </p:nvSpPr>
        <p:spPr>
          <a:xfrm>
            <a:off x="8982116" y="4376058"/>
            <a:ext cx="2164703" cy="77416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型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EWPC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矢印: 右 40">
            <a:extLst>
              <a:ext uri="{FF2B5EF4-FFF2-40B4-BE49-F238E27FC236}">
                <a16:creationId xmlns:a16="http://schemas.microsoft.com/office/drawing/2014/main" id="{84E97C45-2D4F-8B58-332E-FB8EDBC56475}"/>
              </a:ext>
            </a:extLst>
          </p:cNvPr>
          <p:cNvSpPr/>
          <p:nvPr/>
        </p:nvSpPr>
        <p:spPr>
          <a:xfrm>
            <a:off x="8538524" y="4739362"/>
            <a:ext cx="271794" cy="2323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タイトル 1">
            <a:extLst>
              <a:ext uri="{FF2B5EF4-FFF2-40B4-BE49-F238E27FC236}">
                <a16:creationId xmlns:a16="http://schemas.microsoft.com/office/drawing/2014/main" id="{3E69A108-2B41-F869-593A-AB95B4D43F72}"/>
              </a:ext>
            </a:extLst>
          </p:cNvPr>
          <p:cNvSpPr txBox="1">
            <a:spLocks/>
          </p:cNvSpPr>
          <p:nvPr/>
        </p:nvSpPr>
        <p:spPr>
          <a:xfrm>
            <a:off x="1283624" y="4507118"/>
            <a:ext cx="3055111" cy="11796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サブスク料金適応（保守料含む）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図面紐付け登録代行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鉄筋拾い代行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・先付け金物、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M3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入力代行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0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Ewpc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サーバー（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=web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サーバー準備）</a:t>
            </a:r>
          </a:p>
        </p:txBody>
      </p: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2A88621D-49C4-DFA5-54CA-E12978E00B5B}"/>
              </a:ext>
            </a:extLst>
          </p:cNvPr>
          <p:cNvCxnSpPr/>
          <p:nvPr/>
        </p:nvCxnSpPr>
        <p:spPr>
          <a:xfrm>
            <a:off x="665099" y="4295264"/>
            <a:ext cx="4137354" cy="0"/>
          </a:xfrm>
          <a:prstGeom prst="line">
            <a:avLst/>
          </a:prstGeom>
          <a:ln w="254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BDFB3ADE-F9E0-CA95-3162-654853936693}"/>
              </a:ext>
            </a:extLst>
          </p:cNvPr>
          <p:cNvCxnSpPr/>
          <p:nvPr/>
        </p:nvCxnSpPr>
        <p:spPr>
          <a:xfrm>
            <a:off x="665099" y="5912570"/>
            <a:ext cx="4137354" cy="0"/>
          </a:xfrm>
          <a:prstGeom prst="line">
            <a:avLst/>
          </a:prstGeom>
          <a:ln w="25400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54E7449B-8E4A-45CE-D675-FDCCC2DB8AF3}"/>
              </a:ext>
            </a:extLst>
          </p:cNvPr>
          <p:cNvCxnSpPr/>
          <p:nvPr/>
        </p:nvCxnSpPr>
        <p:spPr>
          <a:xfrm>
            <a:off x="922799" y="1446398"/>
            <a:ext cx="99473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タイトル 1">
            <a:extLst>
              <a:ext uri="{FF2B5EF4-FFF2-40B4-BE49-F238E27FC236}">
                <a16:creationId xmlns:a16="http://schemas.microsoft.com/office/drawing/2014/main" id="{5C05B57B-0F3E-3710-3ABD-64D808233837}"/>
              </a:ext>
            </a:extLst>
          </p:cNvPr>
          <p:cNvSpPr txBox="1">
            <a:spLocks/>
          </p:cNvSpPr>
          <p:nvPr/>
        </p:nvSpPr>
        <p:spPr>
          <a:xfrm>
            <a:off x="4234708" y="1351230"/>
            <a:ext cx="2906972" cy="266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情報共有化量（社内・工場。資材・現場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DD0AB55-A007-33F2-C85A-6EBDFBBAEFCA}"/>
              </a:ext>
            </a:extLst>
          </p:cNvPr>
          <p:cNvSpPr txBox="1">
            <a:spLocks/>
          </p:cNvSpPr>
          <p:nvPr/>
        </p:nvSpPr>
        <p:spPr>
          <a:xfrm>
            <a:off x="5910859" y="5533948"/>
            <a:ext cx="840894" cy="29070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shade val="1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自社設計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6916DF3-86FD-46DE-C160-043BCB4A5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94699">
            <a:off x="6342780" y="5297683"/>
            <a:ext cx="158156" cy="21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067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170</Words>
  <Application>Microsoft Office PowerPoint</Application>
  <PresentationFormat>ワイド画面</PresentationFormat>
  <Paragraphs>54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Castellar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図面管理 </dc:title>
  <dc:creator>yoshinobu itano</dc:creator>
  <cp:lastModifiedBy>yoshinobu itano</cp:lastModifiedBy>
  <cp:revision>42</cp:revision>
  <dcterms:created xsi:type="dcterms:W3CDTF">2023-07-09T09:52:29Z</dcterms:created>
  <dcterms:modified xsi:type="dcterms:W3CDTF">2024-10-23T20:56:40Z</dcterms:modified>
</cp:coreProperties>
</file>